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9" r:id="rId4"/>
    <p:sldId id="258" r:id="rId5"/>
    <p:sldId id="260" r:id="rId6"/>
    <p:sldId id="262" r:id="rId7"/>
    <p:sldId id="264" r:id="rId8"/>
    <p:sldId id="265" r:id="rId9"/>
    <p:sldId id="267" r:id="rId10"/>
    <p:sldId id="268" r:id="rId11"/>
    <p:sldId id="266" r:id="rId12"/>
    <p:sldId id="270" r:id="rId13"/>
    <p:sldId id="271" r:id="rId14"/>
    <p:sldId id="263"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38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itajoshi1231@outlook.com" userId="bf1718b838c4fcc9" providerId="LiveId" clId="{1B5378AB-F8C5-42F6-A51E-009D97370016}"/>
    <pc:docChg chg="modMainMaster">
      <pc:chgData name="amitajoshi1231@outlook.com" userId="bf1718b838c4fcc9" providerId="LiveId" clId="{1B5378AB-F8C5-42F6-A51E-009D97370016}" dt="2022-07-17T08:54:19.882" v="5" actId="13926"/>
      <pc:docMkLst>
        <pc:docMk/>
      </pc:docMkLst>
      <pc:sldMasterChg chg="modSldLayout">
        <pc:chgData name="amitajoshi1231@outlook.com" userId="bf1718b838c4fcc9" providerId="LiveId" clId="{1B5378AB-F8C5-42F6-A51E-009D97370016}" dt="2022-07-17T08:54:19.882" v="5" actId="13926"/>
        <pc:sldMasterMkLst>
          <pc:docMk/>
          <pc:sldMasterMk cId="0" sldId="2147483660"/>
        </pc:sldMasterMkLst>
        <pc:sldLayoutChg chg="modSp setBg">
          <pc:chgData name="amitajoshi1231@outlook.com" userId="bf1718b838c4fcc9" providerId="LiveId" clId="{1B5378AB-F8C5-42F6-A51E-009D97370016}" dt="2022-07-17T08:54:19.882" v="5" actId="13926"/>
          <pc:sldLayoutMkLst>
            <pc:docMk/>
            <pc:sldMasterMk cId="0" sldId="2147483660"/>
            <pc:sldLayoutMk cId="0" sldId="2147483668"/>
          </pc:sldLayoutMkLst>
          <pc:spChg chg="mod">
            <ac:chgData name="amitajoshi1231@outlook.com" userId="bf1718b838c4fcc9" providerId="LiveId" clId="{1B5378AB-F8C5-42F6-A51E-009D97370016}" dt="2022-07-17T08:54:19.882" v="5" actId="13926"/>
            <ac:spMkLst>
              <pc:docMk/>
              <pc:sldMasterMk cId="0" sldId="2147483660"/>
              <pc:sldLayoutMk cId="0" sldId="2147483668"/>
              <ac:spMk id="4"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0352E9-2FD1-44E2-97BD-49F8BB457292}" type="datetimeFigureOut">
              <a:rPr lang="en-US" smtClean="0"/>
              <a:t>7/17/2022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18994E-8922-406B-AD6E-29BD16B2E26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8139A858-736F-45E3-A39A-97E330418E77}" type="datetime1">
              <a:rPr lang="en-US" smtClean="0"/>
              <a:t>7/17/2022</a:t>
            </a:fld>
            <a:endParaRPr lang="en-US"/>
          </a:p>
        </p:txBody>
      </p:sp>
      <p:sp>
        <p:nvSpPr>
          <p:cNvPr id="19" name="Footer Placeholder 18"/>
          <p:cNvSpPr>
            <a:spLocks noGrp="1"/>
          </p:cNvSpPr>
          <p:nvPr>
            <p:ph type="ftr" sz="quarter" idx="11"/>
          </p:nvPr>
        </p:nvSpPr>
        <p:spPr/>
        <p:txBody>
          <a:bodyPr/>
          <a:lstStyle/>
          <a:p>
            <a:r>
              <a:rPr lang="en-US"/>
              <a:t>DEPARTMENT OF CHEMISTRY                                            SGGSJ GC PAONTA SAHIB</a:t>
            </a:r>
          </a:p>
        </p:txBody>
      </p:sp>
      <p:sp>
        <p:nvSpPr>
          <p:cNvPr id="27" name="Slide Number Placeholder 26"/>
          <p:cNvSpPr>
            <a:spLocks noGrp="1"/>
          </p:cNvSpPr>
          <p:nvPr>
            <p:ph type="sldNum" sz="quarter" idx="12"/>
          </p:nvPr>
        </p:nvSpPr>
        <p:spPr/>
        <p:txBody>
          <a:bodyPr/>
          <a:lstStyle/>
          <a:p>
            <a:fld id="{F76FF54B-983C-456E-AB10-360CD663EC7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E41129A-3BED-41BD-AE46-7B0630CB1E9F}"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F76FF54B-983C-456E-AB10-360CD663EC7D}" type="slidenum">
              <a:rPr lang="en-US" smtClean="0"/>
              <a:pPr/>
              <a:t>‹#›</a:t>
            </a:fld>
            <a:endParaRPr lang="en-US"/>
          </a:p>
        </p:txBody>
      </p:sp>
      <p:sp>
        <p:nvSpPr>
          <p:cNvPr id="7" name="TextBox 6">
            <a:extLst>
              <a:ext uri="{FF2B5EF4-FFF2-40B4-BE49-F238E27FC236}">
                <a16:creationId xmlns:a16="http://schemas.microsoft.com/office/drawing/2014/main" id="{2765CCCC-099C-4DEA-815C-BD8B197731DA}"/>
              </a:ext>
            </a:extLst>
          </p:cNvPr>
          <p:cNvSpPr txBox="1"/>
          <p:nvPr userDrawn="1"/>
        </p:nvSpPr>
        <p:spPr>
          <a:xfrm rot="20310877">
            <a:off x="2331505" y="3062355"/>
            <a:ext cx="4995024" cy="461665"/>
          </a:xfrm>
          <a:prstGeom prst="rect">
            <a:avLst/>
          </a:prstGeom>
          <a:noFill/>
        </p:spPr>
        <p:txBody>
          <a:bodyPr wrap="square" rtlCol="0">
            <a:spAutoFit/>
          </a:bodyPr>
          <a:lstStyle/>
          <a:p>
            <a:r>
              <a:rPr lang="en-US" sz="2400" dirty="0">
                <a:solidFill>
                  <a:schemeClr val="bg1">
                    <a:lumMod val="85000"/>
                  </a:schemeClr>
                </a:solidFill>
              </a:rPr>
              <a:t>A.J. CHEMISTRY DEPTT</a:t>
            </a:r>
            <a:r>
              <a:rPr lang="en-US" dirty="0"/>
              <a:t> </a:t>
            </a:r>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B29BF30-92ED-4469-AA14-65C51C69C0B8}"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F76FF54B-983C-456E-AB10-360CD663EC7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0B55141-B4A7-4540-9683-CD037D907976}" type="datetime1">
              <a:rPr lang="en-US" smtClean="0"/>
              <a:t>7/17/2022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p:txBody>
          <a:bodyPr/>
          <a:lstStyle/>
          <a:p>
            <a:fld id="{F76FF54B-983C-456E-AB10-360CD663EC7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101B117-52B2-4F87-B175-FDCCABFA6B29}" type="datetime1">
              <a:rPr lang="en-US" smtClean="0"/>
              <a:t>7/17/2022</a:t>
            </a:fld>
            <a:endParaRPr lang="en-US"/>
          </a:p>
        </p:txBody>
      </p:sp>
      <p:sp>
        <p:nvSpPr>
          <p:cNvPr id="8" name="Footer Placeholder 7"/>
          <p:cNvSpPr>
            <a:spLocks noGrp="1"/>
          </p:cNvSpPr>
          <p:nvPr>
            <p:ph type="ftr" sz="quarter" idx="11"/>
          </p:nvPr>
        </p:nvSpPr>
        <p:spPr/>
        <p:txBody>
          <a:bodyPr/>
          <a:lstStyle/>
          <a:p>
            <a:r>
              <a:rPr lang="en-US"/>
              <a:t>DEPARTMENT OF CHEMISTRY                                            SGGSJ GC PAONTA SAHIB</a:t>
            </a:r>
          </a:p>
        </p:txBody>
      </p:sp>
      <p:sp>
        <p:nvSpPr>
          <p:cNvPr id="9" name="Slide Number Placeholder 8"/>
          <p:cNvSpPr>
            <a:spLocks noGrp="1"/>
          </p:cNvSpPr>
          <p:nvPr>
            <p:ph type="sldNum" sz="quarter" idx="12"/>
          </p:nvPr>
        </p:nvSpPr>
        <p:spPr/>
        <p:txBody>
          <a:bodyPr/>
          <a:lstStyle/>
          <a:p>
            <a:fld id="{F76FF54B-983C-456E-AB10-360CD663EC7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303686EC-0705-4DA8-B72E-6FA10C28086D}" type="datetime1">
              <a:rPr lang="en-US" smtClean="0"/>
              <a:t>7/17/2022</a:t>
            </a:fld>
            <a:endParaRPr lang="en-US"/>
          </a:p>
        </p:txBody>
      </p:sp>
      <p:sp>
        <p:nvSpPr>
          <p:cNvPr id="4" name="Footer Placeholder 3"/>
          <p:cNvSpPr>
            <a:spLocks noGrp="1"/>
          </p:cNvSpPr>
          <p:nvPr>
            <p:ph type="ftr" sz="quarter" idx="11"/>
          </p:nvPr>
        </p:nvSpPr>
        <p:spPr/>
        <p:txBody>
          <a:bodyPr/>
          <a:lstStyle/>
          <a:p>
            <a:r>
              <a:rPr lang="en-US"/>
              <a:t>DEPARTMENT OF CHEMISTRY                                            SGGSJ GC PAONTA SAHIB</a:t>
            </a:r>
          </a:p>
        </p:txBody>
      </p:sp>
      <p:sp>
        <p:nvSpPr>
          <p:cNvPr id="5" name="Slide Number Placeholder 4"/>
          <p:cNvSpPr>
            <a:spLocks noGrp="1"/>
          </p:cNvSpPr>
          <p:nvPr>
            <p:ph type="sldNum" sz="quarter" idx="12"/>
          </p:nvPr>
        </p:nvSpPr>
        <p:spPr/>
        <p:txBody>
          <a:bodyPr/>
          <a:lstStyle/>
          <a:p>
            <a:fld id="{F76FF54B-983C-456E-AB10-360CD663EC7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D75111-E83A-4C1A-A5F9-EB1E1244F4B0}" type="datetime1">
              <a:rPr lang="en-US" smtClean="0"/>
              <a:t>7/17/2022</a:t>
            </a:fld>
            <a:endParaRPr lang="en-US"/>
          </a:p>
        </p:txBody>
      </p:sp>
      <p:sp>
        <p:nvSpPr>
          <p:cNvPr id="3" name="Footer Placeholder 2"/>
          <p:cNvSpPr>
            <a:spLocks noGrp="1"/>
          </p:cNvSpPr>
          <p:nvPr>
            <p:ph type="ftr" sz="quarter" idx="11"/>
          </p:nvPr>
        </p:nvSpPr>
        <p:spPr/>
        <p:txBody>
          <a:bodyPr/>
          <a:lstStyle/>
          <a:p>
            <a:r>
              <a:rPr lang="en-US"/>
              <a:t>DEPARTMENT OF CHEMISTRY                                            SGGSJ GC PAONTA SAHIB</a:t>
            </a:r>
          </a:p>
        </p:txBody>
      </p:sp>
      <p:sp>
        <p:nvSpPr>
          <p:cNvPr id="4" name="Slide Number Placeholder 3"/>
          <p:cNvSpPr>
            <a:spLocks noGrp="1"/>
          </p:cNvSpPr>
          <p:nvPr>
            <p:ph type="sldNum" sz="quarter" idx="12"/>
          </p:nvPr>
        </p:nvSpPr>
        <p:spPr/>
        <p:txBody>
          <a:bodyPr/>
          <a:lstStyle/>
          <a:p>
            <a:fld id="{F76FF54B-983C-456E-AB10-360CD663EC7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highlight>
                  <a:srgbClr val="C0C0C0"/>
                </a:highlight>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err="1"/>
              <a:t>FA.Jifth</a:t>
            </a:r>
            <a:r>
              <a:rPr lang="en-US" dirty="0"/>
              <a:t> level</a:t>
            </a:r>
            <a:endParaRPr kumimoji="0" lang="en-US" dirty="0"/>
          </a:p>
        </p:txBody>
      </p:sp>
      <p:sp>
        <p:nvSpPr>
          <p:cNvPr id="5" name="Date Placeholder 4"/>
          <p:cNvSpPr>
            <a:spLocks noGrp="1"/>
          </p:cNvSpPr>
          <p:nvPr>
            <p:ph type="dt" sz="half" idx="10"/>
          </p:nvPr>
        </p:nvSpPr>
        <p:spPr/>
        <p:txBody>
          <a:bodyPr/>
          <a:lstStyle/>
          <a:p>
            <a:fld id="{9A6508BA-C390-4AC6-BA8D-628A36396D72}" type="datetime1">
              <a:rPr lang="en-US" smtClean="0"/>
              <a:t>7/17/2022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p:txBody>
          <a:bodyPr/>
          <a:lstStyle/>
          <a:p>
            <a:fld id="{F76FF54B-983C-456E-AB10-360CD663EC7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0039E2A-121D-456E-9AA4-B5319F817EF0}" type="datetime1">
              <a:rPr lang="en-US" smtClean="0"/>
              <a:t>7/17/2022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a:xfrm>
            <a:off x="8077200" y="6356350"/>
            <a:ext cx="609600" cy="365125"/>
          </a:xfrm>
        </p:spPr>
        <p:txBody>
          <a:bodyPr/>
          <a:lstStyle/>
          <a:p>
            <a:fld id="{F76FF54B-983C-456E-AB10-360CD663EC7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5D07D21-74FE-4657-98B5-6B746C51BAB0}"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F76FF54B-983C-456E-AB10-360CD663EC7D}" type="slidenum">
              <a:rPr lang="en-US" smtClean="0"/>
              <a:pPr/>
              <a:t>‹#›</a:t>
            </a:fld>
            <a:endParaRPr lang="en-US"/>
          </a:p>
        </p:txBody>
      </p:sp>
      <p:sp>
        <p:nvSpPr>
          <p:cNvPr id="7" name="TextBox 6">
            <a:extLst>
              <a:ext uri="{FF2B5EF4-FFF2-40B4-BE49-F238E27FC236}">
                <a16:creationId xmlns:a16="http://schemas.microsoft.com/office/drawing/2014/main" id="{591D1207-B394-48E3-A8F4-A2C54350021F}"/>
              </a:ext>
            </a:extLst>
          </p:cNvPr>
          <p:cNvSpPr txBox="1"/>
          <p:nvPr userDrawn="1"/>
        </p:nvSpPr>
        <p:spPr>
          <a:xfrm rot="19584454">
            <a:off x="4114800" y="2960016"/>
            <a:ext cx="2209800" cy="523220"/>
          </a:xfrm>
          <a:prstGeom prst="rect">
            <a:avLst/>
          </a:prstGeom>
          <a:noFill/>
        </p:spPr>
        <p:txBody>
          <a:bodyPr wrap="square" rtlCol="0">
            <a:spAutoFit/>
          </a:bodyPr>
          <a:lstStyle/>
          <a:p>
            <a:r>
              <a:rPr lang="en-US" sz="2800" dirty="0">
                <a:solidFill>
                  <a:schemeClr val="bg1">
                    <a:lumMod val="85000"/>
                  </a:schemeClr>
                </a:solidFill>
                <a:latin typeface="Bodoni MT Poster Compressed" panose="02070706080601050204" pitchFamily="18" charset="0"/>
              </a:rPr>
              <a:t>A.J CHEMISTRY DEPTT</a:t>
            </a:r>
            <a:endParaRPr lang="en-IN" sz="2800" dirty="0">
              <a:solidFill>
                <a:schemeClr val="bg1">
                  <a:lumMod val="85000"/>
                </a:schemeClr>
              </a:solidFill>
              <a:latin typeface="Bodoni MT Poster Compressed" panose="02070706080601050204" pitchFamily="18"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FFA0CF3-0346-481E-82A3-5DA3D1C82141}"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F76FF54B-983C-456E-AB10-360CD663EC7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DBA9DA0-8664-44A8-B673-DE22BF0A9F93}" type="datetime1">
              <a:rPr lang="en-US" smtClean="0"/>
              <a:t>7/17/2022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a:t>DEPARTMENT OF CHEMISTRY                                            SGGSJ GC PAONTA SAHIB</a:t>
            </a: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76FF54B-983C-456E-AB10-360CD663EC7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byjus.com/physics/kinetic-energ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CHEM 102 </a:t>
            </a:r>
            <a:br>
              <a:rPr lang="en-US" dirty="0"/>
            </a:br>
            <a:r>
              <a:rPr lang="en-US" dirty="0"/>
              <a:t>SECTION A</a:t>
            </a:r>
          </a:p>
        </p:txBody>
      </p:sp>
      <p:sp>
        <p:nvSpPr>
          <p:cNvPr id="3" name="Subtitle 2"/>
          <p:cNvSpPr>
            <a:spLocks noGrp="1"/>
          </p:cNvSpPr>
          <p:nvPr>
            <p:ph type="subTitle" idx="1"/>
          </p:nvPr>
        </p:nvSpPr>
        <p:spPr/>
        <p:txBody>
          <a:bodyPr/>
          <a:lstStyle/>
          <a:p>
            <a:r>
              <a:rPr lang="en-US" dirty="0"/>
              <a:t>TOPIC KINETIC THEORY OF GASES</a:t>
            </a:r>
          </a:p>
        </p:txBody>
      </p:sp>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TOPIC TO BE STUDIED </a:t>
            </a:r>
            <a:br>
              <a:rPr lang="en-US" i="1" u="sng" dirty="0"/>
            </a:br>
            <a:r>
              <a:rPr lang="en-US" i="1" u="sng" dirty="0"/>
              <a:t>As per syllabus</a:t>
            </a:r>
          </a:p>
        </p:txBody>
      </p:sp>
      <p:pic>
        <p:nvPicPr>
          <p:cNvPr id="1026" name="Picture 2" descr="C:\Users\admin\Desktop\syllabus.jpg"/>
          <p:cNvPicPr>
            <a:picLocks noGrp="1" noChangeAspect="1" noChangeArrowheads="1"/>
          </p:cNvPicPr>
          <p:nvPr>
            <p:ph idx="1"/>
          </p:nvPr>
        </p:nvPicPr>
        <p:blipFill>
          <a:blip r:embed="rId2" cstate="print"/>
          <a:srcRect/>
          <a:stretch>
            <a:fillRect/>
          </a:stretch>
        </p:blipFill>
        <p:spPr bwMode="auto">
          <a:xfrm rot="16200000">
            <a:off x="2903148" y="-921948"/>
            <a:ext cx="3337706" cy="9144002"/>
          </a:xfrm>
          <a:prstGeom prst="rect">
            <a:avLst/>
          </a:prstGeom>
          <a:noFill/>
        </p:spPr>
      </p:pic>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Postulates of kinetic theory of gases</a:t>
            </a:r>
          </a:p>
        </p:txBody>
      </p:sp>
      <p:sp>
        <p:nvSpPr>
          <p:cNvPr id="3" name="Content Placeholder 2"/>
          <p:cNvSpPr>
            <a:spLocks noGrp="1"/>
          </p:cNvSpPr>
          <p:nvPr>
            <p:ph idx="1"/>
          </p:nvPr>
        </p:nvSpPr>
        <p:spPr/>
        <p:txBody>
          <a:bodyPr>
            <a:normAutofit fontScale="85000" lnSpcReduction="20000"/>
          </a:bodyPr>
          <a:lstStyle/>
          <a:p>
            <a:r>
              <a:rPr lang="en-US" dirty="0"/>
              <a:t>All gases are made up of large number of small molecules of identical </a:t>
            </a:r>
            <a:r>
              <a:rPr lang="en-US" dirty="0" err="1"/>
              <a:t>size,shape</a:t>
            </a:r>
            <a:r>
              <a:rPr lang="en-US" dirty="0"/>
              <a:t> and mass</a:t>
            </a:r>
          </a:p>
          <a:p>
            <a:r>
              <a:rPr lang="en-US" dirty="0"/>
              <a:t>Actual volume occupied by molecules is negligible as compared to the volume of the gas.</a:t>
            </a:r>
          </a:p>
          <a:p>
            <a:r>
              <a:rPr lang="en-US" dirty="0"/>
              <a:t>There are no attractive forces between the molecules of the gas .</a:t>
            </a:r>
          </a:p>
          <a:p>
            <a:r>
              <a:rPr lang="en-US" dirty="0"/>
              <a:t>The molecules are in a state of ceaseless and random motion .</a:t>
            </a:r>
          </a:p>
          <a:p>
            <a:r>
              <a:rPr lang="en-US" dirty="0"/>
              <a:t>The collision of molecules amongst themselves and with the walls of the container are perfectly elastic.</a:t>
            </a:r>
          </a:p>
          <a:p>
            <a:r>
              <a:rPr lang="en-US" dirty="0"/>
              <a:t>The pressure of the gas is due to collisions of molecules against the walls of the container.</a:t>
            </a:r>
          </a:p>
          <a:p>
            <a:r>
              <a:rPr lang="en-US" dirty="0"/>
              <a:t>The molecules possess different K.E ,but average K.E is directly proportional to the temperature.</a:t>
            </a:r>
          </a:p>
          <a:p>
            <a:r>
              <a:rPr lang="en-US" dirty="0"/>
              <a:t>The motion of molecules is unaffected by force of gravitation.</a:t>
            </a:r>
          </a:p>
        </p:txBody>
      </p:sp>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Implications of Postulates of Kinetic theory of gases</a:t>
            </a:r>
          </a:p>
        </p:txBody>
      </p:sp>
      <p:sp>
        <p:nvSpPr>
          <p:cNvPr id="3" name="Content Placeholder 2"/>
          <p:cNvSpPr>
            <a:spLocks noGrp="1"/>
          </p:cNvSpPr>
          <p:nvPr>
            <p:ph idx="1"/>
          </p:nvPr>
        </p:nvSpPr>
        <p:spPr/>
        <p:txBody>
          <a:bodyPr>
            <a:noAutofit/>
          </a:bodyPr>
          <a:lstStyle/>
          <a:p>
            <a:r>
              <a:rPr lang="en-US" sz="1100" b="1" dirty="0" err="1"/>
              <a:t>i</a:t>
            </a:r>
            <a:r>
              <a:rPr lang="en-US" sz="1100" b="1" dirty="0"/>
              <a:t>) Particles</a:t>
            </a:r>
            <a:endParaRPr lang="en-US" sz="1100" dirty="0"/>
          </a:p>
          <a:p>
            <a:r>
              <a:rPr lang="en-US" sz="1100" dirty="0"/>
              <a:t>Gas is a collection of a large number of atoms or molecules.</a:t>
            </a:r>
          </a:p>
          <a:p>
            <a:r>
              <a:rPr lang="en-US" sz="1100" b="1" dirty="0"/>
              <a:t>ii) Point Masses</a:t>
            </a:r>
            <a:endParaRPr lang="en-US" sz="1100" dirty="0"/>
          </a:p>
          <a:p>
            <a:r>
              <a:rPr lang="en-US" sz="1100" dirty="0"/>
              <a:t>Atoms or molecules making up the gas are very small particles like a point(dot) on a paper with a small mass.</a:t>
            </a:r>
          </a:p>
          <a:p>
            <a:r>
              <a:rPr lang="en-US" sz="1100" b="1" dirty="0"/>
              <a:t>iii) Negligible Volume Particles</a:t>
            </a:r>
            <a:endParaRPr lang="en-US" sz="1100" dirty="0"/>
          </a:p>
          <a:p>
            <a:r>
              <a:rPr lang="en-US" sz="1100" dirty="0"/>
              <a:t>Particles are generally far apart such that their inter-particle distance is much larger than the particle size and there is large free unoccupied space in the container. Compared to the volume of the container, the volume of the particle is negligible (zero volume).</a:t>
            </a:r>
          </a:p>
          <a:p>
            <a:r>
              <a:rPr lang="en-US" sz="1100" b="1" dirty="0"/>
              <a:t>iv) Nil Force of Interaction</a:t>
            </a:r>
            <a:endParaRPr lang="en-US" sz="1100" dirty="0"/>
          </a:p>
          <a:p>
            <a:r>
              <a:rPr lang="en-US" sz="1100" dirty="0"/>
              <a:t>Particles are independent. They do not have any (attractive or repulsive) interactions among them.</a:t>
            </a:r>
          </a:p>
          <a:p>
            <a:r>
              <a:rPr lang="en-US" sz="1100" b="1" dirty="0"/>
              <a:t>v) Particles in Motion</a:t>
            </a:r>
            <a:endParaRPr lang="en-US" sz="1100" dirty="0"/>
          </a:p>
          <a:p>
            <a:r>
              <a:rPr lang="en-US" sz="1100" dirty="0"/>
              <a:t>The particles are always in constant motion. Because of lack of interactions and the free space available, the particles randomly move in all directions but in a straight line.</a:t>
            </a:r>
          </a:p>
          <a:p>
            <a:r>
              <a:rPr lang="en-US" sz="1100" b="1" dirty="0"/>
              <a:t>vi) Volume of Gas</a:t>
            </a:r>
            <a:endParaRPr lang="en-US" sz="1100" dirty="0"/>
          </a:p>
          <a:p>
            <a:r>
              <a:rPr lang="en-US" sz="1100" dirty="0"/>
              <a:t>Because of motion, gas particles, occupy the total volume of the container whether it is small or big and hence the volume of the container to be treated as the volume of the gases.</a:t>
            </a:r>
          </a:p>
          <a:p>
            <a:r>
              <a:rPr lang="en-US" sz="1100" b="1" dirty="0"/>
              <a:t>vi) Mean Free Path</a:t>
            </a:r>
            <a:endParaRPr lang="en-US" sz="1100" dirty="0"/>
          </a:p>
          <a:p>
            <a:r>
              <a:rPr lang="en-US" sz="1100" dirty="0"/>
              <a:t>This is the average distance a particle travels to meet another particle.</a:t>
            </a:r>
          </a:p>
          <a:p>
            <a:r>
              <a:rPr lang="en-US" sz="1100" b="1" dirty="0"/>
              <a:t>vii) Kinetic Energy of the Particle</a:t>
            </a:r>
            <a:endParaRPr lang="en-US" sz="1100" dirty="0"/>
          </a:p>
          <a:p>
            <a:r>
              <a:rPr lang="en-US" sz="1100" dirty="0"/>
              <a:t>Since the particles are always in motion, they have average </a:t>
            </a:r>
            <a:r>
              <a:rPr lang="en-US" sz="1100" dirty="0">
                <a:hlinkClick r:id="rId2"/>
              </a:rPr>
              <a:t>kinetic energy</a:t>
            </a:r>
            <a:r>
              <a:rPr lang="en-US" sz="1100" dirty="0"/>
              <a:t> proportional to the temperature of the gas.</a:t>
            </a:r>
          </a:p>
          <a:p>
            <a:endParaRPr lang="en-US" sz="1100" dirty="0"/>
          </a:p>
          <a:p>
            <a:endParaRPr lang="en-US" sz="1100" dirty="0"/>
          </a:p>
          <a:p>
            <a:endParaRPr lang="en-US" sz="1100" dirty="0"/>
          </a:p>
        </p:txBody>
      </p:sp>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i="1" u="sng" dirty="0"/>
              <a:t>KINETIC GAS EQUATION FROM Postulates of Kinetic Theory of gases</a:t>
            </a:r>
            <a:br>
              <a:rPr lang="en-US" i="1" u="sng" dirty="0"/>
            </a:br>
            <a:endParaRPr lang="en-US" i="1" u="sng" dirty="0"/>
          </a:p>
        </p:txBody>
      </p:sp>
      <p:sp>
        <p:nvSpPr>
          <p:cNvPr id="3" name="Content Placeholder 2"/>
          <p:cNvSpPr>
            <a:spLocks noGrp="1"/>
          </p:cNvSpPr>
          <p:nvPr>
            <p:ph idx="1"/>
          </p:nvPr>
        </p:nvSpPr>
        <p:spPr/>
        <p:txBody>
          <a:bodyPr>
            <a:normAutofit fontScale="62500" lnSpcReduction="20000"/>
          </a:bodyPr>
          <a:lstStyle/>
          <a:p>
            <a:r>
              <a:rPr lang="en-US" dirty="0"/>
              <a:t>Consider a cubic box of length </a:t>
            </a:r>
            <a:r>
              <a:rPr lang="en-US" b="1" i="1" dirty="0"/>
              <a:t>l</a:t>
            </a:r>
            <a:r>
              <a:rPr lang="en-US" dirty="0"/>
              <a:t> filled with the gas molecule of mass </a:t>
            </a:r>
            <a:r>
              <a:rPr lang="en-US" b="1" i="1" dirty="0"/>
              <a:t>m</a:t>
            </a:r>
            <a:r>
              <a:rPr lang="en-US" dirty="0"/>
              <a:t>, moving along the x-axis with velocity</a:t>
            </a:r>
            <a:r>
              <a:rPr lang="en-US" b="1" i="1" dirty="0"/>
              <a:t> </a:t>
            </a:r>
            <a:r>
              <a:rPr lang="en-US" b="1" i="1" dirty="0" err="1"/>
              <a:t>v</a:t>
            </a:r>
            <a:r>
              <a:rPr lang="en-US" b="1" i="1" baseline="-25000" dirty="0" err="1"/>
              <a:t>x</a:t>
            </a:r>
            <a:r>
              <a:rPr lang="en-US" b="1" i="1" baseline="-25000" dirty="0"/>
              <a:t> </a:t>
            </a:r>
            <a:r>
              <a:rPr lang="en-US" dirty="0"/>
              <a:t>Therefore its momentum is </a:t>
            </a:r>
            <a:r>
              <a:rPr lang="en-US" b="1" i="1" dirty="0" err="1"/>
              <a:t>mv</a:t>
            </a:r>
            <a:r>
              <a:rPr lang="en-US" b="1" i="1" baseline="-25000" dirty="0" err="1"/>
              <a:t>x</a:t>
            </a:r>
            <a:r>
              <a:rPr lang="en-US" b="1" i="1" dirty="0"/>
              <a:t>.</a:t>
            </a:r>
            <a:endParaRPr lang="en-US" dirty="0"/>
          </a:p>
          <a:p>
            <a:r>
              <a:rPr lang="en-US" dirty="0"/>
              <a:t>The gas molecules collide the walls. At face 1, it collides and the gains momentum </a:t>
            </a:r>
            <a:r>
              <a:rPr lang="en-US" b="1" i="1" dirty="0" err="1"/>
              <a:t>mv</a:t>
            </a:r>
            <a:r>
              <a:rPr lang="en-US" b="1" i="1" baseline="-25000" dirty="0" err="1"/>
              <a:t>x</a:t>
            </a:r>
            <a:r>
              <a:rPr lang="en-US" dirty="0"/>
              <a:t>.</a:t>
            </a:r>
          </a:p>
          <a:p>
            <a:r>
              <a:rPr lang="en-US" dirty="0"/>
              <a:t>Similarly, the molecules collide face 2, reversing the momentum i.e., </a:t>
            </a:r>
            <a:r>
              <a:rPr lang="en-US" b="1" i="1" dirty="0"/>
              <a:t>-</a:t>
            </a:r>
            <a:r>
              <a:rPr lang="en-US" b="1" i="1" dirty="0" err="1"/>
              <a:t>mv</a:t>
            </a:r>
            <a:r>
              <a:rPr lang="en-US" b="1" i="1" baseline="-25000" dirty="0" err="1"/>
              <a:t>x</a:t>
            </a:r>
            <a:r>
              <a:rPr lang="en-US" dirty="0"/>
              <a:t>.</a:t>
            </a:r>
          </a:p>
          <a:p>
            <a:r>
              <a:rPr lang="en-US" dirty="0"/>
              <a:t>Thus, the change in the momentum is given by</a:t>
            </a:r>
          </a:p>
          <a:p>
            <a:r>
              <a:rPr lang="en-US" b="1" dirty="0" err="1">
                <a:solidFill>
                  <a:srgbClr val="FF0000"/>
                </a:solidFill>
              </a:rPr>
              <a:t>Δp</a:t>
            </a:r>
            <a:r>
              <a:rPr lang="en-US" b="1" dirty="0">
                <a:solidFill>
                  <a:srgbClr val="FF0000"/>
                </a:solidFill>
              </a:rPr>
              <a:t> = </a:t>
            </a:r>
            <a:r>
              <a:rPr lang="en-US" b="1" dirty="0" err="1">
                <a:solidFill>
                  <a:srgbClr val="FF0000"/>
                </a:solidFill>
              </a:rPr>
              <a:t>mv</a:t>
            </a:r>
            <a:r>
              <a:rPr lang="en-US" b="1" baseline="-25000" dirty="0" err="1">
                <a:solidFill>
                  <a:srgbClr val="FF0000"/>
                </a:solidFill>
              </a:rPr>
              <a:t>x</a:t>
            </a:r>
            <a:r>
              <a:rPr lang="en-US" b="1" dirty="0">
                <a:solidFill>
                  <a:srgbClr val="FF0000"/>
                </a:solidFill>
              </a:rPr>
              <a:t>-(-</a:t>
            </a:r>
            <a:r>
              <a:rPr lang="en-US" b="1" dirty="0" err="1">
                <a:solidFill>
                  <a:srgbClr val="FF0000"/>
                </a:solidFill>
              </a:rPr>
              <a:t>mv</a:t>
            </a:r>
            <a:r>
              <a:rPr lang="en-US" b="1" baseline="-25000" dirty="0" err="1">
                <a:solidFill>
                  <a:srgbClr val="FF0000"/>
                </a:solidFill>
              </a:rPr>
              <a:t>x</a:t>
            </a:r>
            <a:r>
              <a:rPr lang="en-US" b="1" dirty="0">
                <a:solidFill>
                  <a:srgbClr val="FF0000"/>
                </a:solidFill>
              </a:rPr>
              <a:t>) = 2mv</a:t>
            </a:r>
            <a:r>
              <a:rPr lang="en-US" b="1" baseline="-25000" dirty="0">
                <a:solidFill>
                  <a:srgbClr val="FF0000"/>
                </a:solidFill>
              </a:rPr>
              <a:t>x</a:t>
            </a:r>
            <a:r>
              <a:rPr lang="en-US" dirty="0">
                <a:solidFill>
                  <a:srgbClr val="FF0000"/>
                </a:solidFill>
              </a:rPr>
              <a:t>—–(1)</a:t>
            </a:r>
          </a:p>
          <a:p>
            <a:r>
              <a:rPr lang="en-US" dirty="0"/>
              <a:t>After the collision, the molecule travels a distance of 2</a:t>
            </a:r>
            <a:r>
              <a:rPr lang="en-US" i="1" dirty="0"/>
              <a:t>l</a:t>
            </a:r>
            <a:r>
              <a:rPr lang="en-US" dirty="0"/>
              <a:t> before colliding again with face  1.</a:t>
            </a:r>
          </a:p>
          <a:p>
            <a:r>
              <a:rPr lang="en-US" dirty="0"/>
              <a:t>The total collisions  on wall1  in one second =</a:t>
            </a:r>
            <a:r>
              <a:rPr lang="en-US" dirty="0" err="1"/>
              <a:t>v</a:t>
            </a:r>
            <a:r>
              <a:rPr lang="en-US" baseline="-25000" dirty="0" err="1"/>
              <a:t>x</a:t>
            </a:r>
            <a:r>
              <a:rPr lang="en-US" baseline="-25000" dirty="0"/>
              <a:t> </a:t>
            </a:r>
            <a:r>
              <a:rPr lang="en-US" dirty="0"/>
              <a:t>/2l</a:t>
            </a:r>
          </a:p>
          <a:p>
            <a:r>
              <a:rPr lang="en-US" dirty="0"/>
              <a:t>Change of momentum of molecule due to collision with face 1 in one second =2mv</a:t>
            </a:r>
            <a:r>
              <a:rPr lang="en-US" baseline="-25000" dirty="0"/>
              <a:t>x </a:t>
            </a:r>
            <a:r>
              <a:rPr lang="en-US" dirty="0"/>
              <a:t> .    </a:t>
            </a:r>
            <a:r>
              <a:rPr lang="en-US" dirty="0" err="1"/>
              <a:t>v</a:t>
            </a:r>
            <a:r>
              <a:rPr lang="en-US" baseline="-25000" dirty="0" err="1"/>
              <a:t>x</a:t>
            </a:r>
            <a:r>
              <a:rPr lang="en-US" dirty="0"/>
              <a:t>/2l  =    mv</a:t>
            </a:r>
            <a:r>
              <a:rPr lang="en-US" baseline="-25000" dirty="0"/>
              <a:t>x</a:t>
            </a:r>
            <a:r>
              <a:rPr lang="en-US" baseline="30000" dirty="0"/>
              <a:t>2</a:t>
            </a:r>
            <a:r>
              <a:rPr lang="en-US" dirty="0"/>
              <a:t>/2l</a:t>
            </a:r>
          </a:p>
          <a:p>
            <a:r>
              <a:rPr lang="en-US" dirty="0"/>
              <a:t>Similarly change of momentum of molecule due to collision with face 2= mv</a:t>
            </a:r>
            <a:r>
              <a:rPr lang="en-US" baseline="-25000" dirty="0"/>
              <a:t>x</a:t>
            </a:r>
            <a:r>
              <a:rPr lang="en-US" baseline="30000" dirty="0"/>
              <a:t>2</a:t>
            </a:r>
            <a:r>
              <a:rPr lang="en-US" dirty="0"/>
              <a:t>/2l</a:t>
            </a:r>
          </a:p>
          <a:p>
            <a:r>
              <a:rPr lang="en-US" b="1" dirty="0">
                <a:solidFill>
                  <a:srgbClr val="FF0000"/>
                </a:solidFill>
              </a:rPr>
              <a:t>Total change in momentum = mv</a:t>
            </a:r>
            <a:r>
              <a:rPr lang="en-US" b="1" baseline="-25000" dirty="0">
                <a:solidFill>
                  <a:srgbClr val="FF0000"/>
                </a:solidFill>
              </a:rPr>
              <a:t>x</a:t>
            </a:r>
            <a:r>
              <a:rPr lang="en-US" b="1" baseline="30000" dirty="0">
                <a:solidFill>
                  <a:srgbClr val="FF0000"/>
                </a:solidFill>
              </a:rPr>
              <a:t>2</a:t>
            </a:r>
            <a:r>
              <a:rPr lang="en-US" b="1" dirty="0">
                <a:solidFill>
                  <a:srgbClr val="FF0000"/>
                </a:solidFill>
              </a:rPr>
              <a:t>/2l  </a:t>
            </a:r>
            <a:r>
              <a:rPr lang="en-US" b="1" baseline="-25000" dirty="0">
                <a:solidFill>
                  <a:srgbClr val="FF0000"/>
                </a:solidFill>
              </a:rPr>
              <a:t> </a:t>
            </a:r>
            <a:r>
              <a:rPr lang="en-US" b="1" dirty="0">
                <a:solidFill>
                  <a:srgbClr val="FF0000"/>
                </a:solidFill>
              </a:rPr>
              <a:t> +    mv</a:t>
            </a:r>
            <a:r>
              <a:rPr lang="en-US" b="1" baseline="-25000" dirty="0">
                <a:solidFill>
                  <a:srgbClr val="FF0000"/>
                </a:solidFill>
              </a:rPr>
              <a:t>x</a:t>
            </a:r>
            <a:r>
              <a:rPr lang="en-US" b="1" baseline="30000" dirty="0">
                <a:solidFill>
                  <a:srgbClr val="FF0000"/>
                </a:solidFill>
              </a:rPr>
              <a:t>2</a:t>
            </a:r>
            <a:r>
              <a:rPr lang="en-US" b="1" dirty="0">
                <a:solidFill>
                  <a:srgbClr val="FF0000"/>
                </a:solidFill>
              </a:rPr>
              <a:t>/2l  =  2 mv</a:t>
            </a:r>
            <a:r>
              <a:rPr lang="en-US" b="1" baseline="-25000" dirty="0">
                <a:solidFill>
                  <a:srgbClr val="FF0000"/>
                </a:solidFill>
              </a:rPr>
              <a:t>x</a:t>
            </a:r>
            <a:r>
              <a:rPr lang="en-US" b="1" baseline="30000" dirty="0">
                <a:solidFill>
                  <a:srgbClr val="FF0000"/>
                </a:solidFill>
              </a:rPr>
              <a:t>2</a:t>
            </a:r>
            <a:r>
              <a:rPr lang="en-US" b="1" dirty="0">
                <a:solidFill>
                  <a:srgbClr val="FF0000"/>
                </a:solidFill>
              </a:rPr>
              <a:t>/2l </a:t>
            </a:r>
          </a:p>
          <a:p>
            <a:r>
              <a:rPr lang="en-US" b="1" dirty="0">
                <a:solidFill>
                  <a:srgbClr val="FF0000"/>
                </a:solidFill>
              </a:rPr>
              <a:t>Total change in momentum on all six faces =   2mv</a:t>
            </a:r>
            <a:r>
              <a:rPr lang="en-US" b="1" baseline="30000" dirty="0">
                <a:solidFill>
                  <a:srgbClr val="FF0000"/>
                </a:solidFill>
              </a:rPr>
              <a:t>2</a:t>
            </a:r>
            <a:r>
              <a:rPr lang="en-US" b="1" dirty="0">
                <a:solidFill>
                  <a:srgbClr val="FF0000"/>
                </a:solidFill>
              </a:rPr>
              <a:t>/l</a:t>
            </a:r>
          </a:p>
          <a:p>
            <a:r>
              <a:rPr lang="en-US" dirty="0"/>
              <a:t>For n molecules having velocities v1,v2,v3………..</a:t>
            </a:r>
            <a:r>
              <a:rPr lang="en-US" dirty="0" err="1"/>
              <a:t>vn</a:t>
            </a:r>
            <a:r>
              <a:rPr lang="en-US" dirty="0"/>
              <a:t>  it will be</a:t>
            </a:r>
          </a:p>
          <a:p>
            <a:r>
              <a:rPr lang="en-US" dirty="0"/>
              <a:t>2mnu</a:t>
            </a:r>
            <a:r>
              <a:rPr lang="en-US" baseline="30000" dirty="0"/>
              <a:t>2</a:t>
            </a:r>
            <a:r>
              <a:rPr lang="en-US" dirty="0"/>
              <a:t>/l  where u is the root mean square velocity.                                         </a:t>
            </a:r>
            <a:r>
              <a:rPr lang="en-US" dirty="0" err="1"/>
              <a:t>Contd</a:t>
            </a:r>
            <a:r>
              <a:rPr lang="en-US" dirty="0"/>
              <a:t>…</a:t>
            </a:r>
          </a:p>
          <a:p>
            <a:pPr>
              <a:buNone/>
            </a:pPr>
            <a:endParaRPr lang="en-US" dirty="0"/>
          </a:p>
        </p:txBody>
      </p:sp>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KINETIC GAS EQUATION</a:t>
            </a:r>
          </a:p>
        </p:txBody>
      </p:sp>
      <p:sp>
        <p:nvSpPr>
          <p:cNvPr id="3" name="Content Placeholder 2"/>
          <p:cNvSpPr>
            <a:spLocks noGrp="1"/>
          </p:cNvSpPr>
          <p:nvPr>
            <p:ph idx="1"/>
          </p:nvPr>
        </p:nvSpPr>
        <p:spPr/>
        <p:txBody>
          <a:bodyPr>
            <a:normAutofit fontScale="92500" lnSpcReduction="10000"/>
          </a:bodyPr>
          <a:lstStyle/>
          <a:p>
            <a:r>
              <a:rPr lang="en-US" dirty="0"/>
              <a:t>Since rate of change of momentum is force ,so </a:t>
            </a:r>
          </a:p>
          <a:p>
            <a:r>
              <a:rPr lang="en-US" dirty="0"/>
              <a:t>2mnu</a:t>
            </a:r>
            <a:r>
              <a:rPr lang="en-US" baseline="30000" dirty="0"/>
              <a:t>2</a:t>
            </a:r>
            <a:r>
              <a:rPr lang="en-US" dirty="0"/>
              <a:t>/l  =F</a:t>
            </a:r>
          </a:p>
          <a:p>
            <a:r>
              <a:rPr lang="en-US" dirty="0"/>
              <a:t>Pressure =  force /area and area=  6l</a:t>
            </a:r>
            <a:r>
              <a:rPr lang="en-US" baseline="30000" dirty="0"/>
              <a:t>2</a:t>
            </a:r>
          </a:p>
          <a:p>
            <a:r>
              <a:rPr lang="en-US" baseline="30000" dirty="0"/>
              <a:t> </a:t>
            </a:r>
            <a:r>
              <a:rPr lang="en-US" dirty="0"/>
              <a:t>  So   Pressure =  2mnu</a:t>
            </a:r>
            <a:r>
              <a:rPr lang="en-US" baseline="30000" dirty="0"/>
              <a:t>2</a:t>
            </a:r>
            <a:r>
              <a:rPr lang="en-US" dirty="0"/>
              <a:t>/l ×  1/ 6l</a:t>
            </a:r>
            <a:r>
              <a:rPr lang="en-US" baseline="30000" dirty="0"/>
              <a:t>2</a:t>
            </a:r>
          </a:p>
          <a:p>
            <a:r>
              <a:rPr lang="en-US" baseline="30000" dirty="0"/>
              <a:t>                                       =</a:t>
            </a:r>
            <a:r>
              <a:rPr lang="en-US" dirty="0"/>
              <a:t>     mnu</a:t>
            </a:r>
            <a:r>
              <a:rPr lang="en-US" baseline="30000" dirty="0"/>
              <a:t>2</a:t>
            </a:r>
            <a:r>
              <a:rPr lang="en-US" dirty="0"/>
              <a:t>/3l</a:t>
            </a:r>
            <a:r>
              <a:rPr lang="en-US" baseline="30000" dirty="0"/>
              <a:t>3                                                            </a:t>
            </a:r>
          </a:p>
          <a:p>
            <a:r>
              <a:rPr lang="en-US" baseline="30000" dirty="0"/>
              <a:t>                                    </a:t>
            </a:r>
            <a:r>
              <a:rPr lang="en-US" dirty="0"/>
              <a:t> P  = mnu</a:t>
            </a:r>
            <a:r>
              <a:rPr lang="en-US" baseline="30000" dirty="0"/>
              <a:t>2</a:t>
            </a:r>
            <a:r>
              <a:rPr lang="en-US" dirty="0"/>
              <a:t>/3V   This can be written as       </a:t>
            </a:r>
          </a:p>
          <a:p>
            <a:endParaRPr lang="en-US" dirty="0"/>
          </a:p>
          <a:p>
            <a:r>
              <a:rPr lang="en-US" dirty="0"/>
              <a:t>                        </a:t>
            </a:r>
            <a:r>
              <a:rPr lang="en-US" i="1" u="sng" dirty="0">
                <a:solidFill>
                  <a:srgbClr val="FF0000"/>
                </a:solidFill>
              </a:rPr>
              <a:t>PV= 1/3 × mnu2</a:t>
            </a:r>
          </a:p>
          <a:p>
            <a:endParaRPr lang="en-US" dirty="0"/>
          </a:p>
          <a:p>
            <a:r>
              <a:rPr lang="en-US" dirty="0"/>
              <a:t>       This expression is </a:t>
            </a:r>
            <a:r>
              <a:rPr lang="en-US" dirty="0">
                <a:solidFill>
                  <a:srgbClr val="FF0000"/>
                </a:solidFill>
              </a:rPr>
              <a:t>called KINETIC GAS EQUATION.</a:t>
            </a:r>
          </a:p>
          <a:p>
            <a:r>
              <a:rPr lang="en-US" baseline="30000" dirty="0"/>
              <a:t>                                                                                                                                      </a:t>
            </a:r>
          </a:p>
        </p:txBody>
      </p:sp>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DEVIATION FROM IDEAL BEHAVIOUR</a:t>
            </a:r>
          </a:p>
        </p:txBody>
      </p:sp>
      <p:sp>
        <p:nvSpPr>
          <p:cNvPr id="3" name="Content Placeholder 2"/>
          <p:cNvSpPr>
            <a:spLocks noGrp="1"/>
          </p:cNvSpPr>
          <p:nvPr>
            <p:ph idx="1"/>
          </p:nvPr>
        </p:nvSpPr>
        <p:spPr/>
        <p:txBody>
          <a:bodyPr/>
          <a:lstStyle/>
          <a:p>
            <a:pPr>
              <a:buNone/>
            </a:pPr>
            <a:r>
              <a:rPr lang="en-US" dirty="0"/>
              <a:t>The </a:t>
            </a:r>
            <a:r>
              <a:rPr lang="en-US" b="1" dirty="0"/>
              <a:t>causes</a:t>
            </a:r>
            <a:r>
              <a:rPr lang="en-US" dirty="0"/>
              <a:t> of </a:t>
            </a:r>
            <a:r>
              <a:rPr lang="en-US" b="1" dirty="0"/>
              <a:t>deviations from ideal </a:t>
            </a:r>
            <a:r>
              <a:rPr lang="en-US" b="1" dirty="0" err="1"/>
              <a:t>behaviour</a:t>
            </a:r>
            <a:r>
              <a:rPr lang="en-US" dirty="0"/>
              <a:t> may be due to the following two faulty assumptions of kinetic theory of gases. </a:t>
            </a:r>
          </a:p>
          <a:p>
            <a:pPr marL="514350" indent="-514350">
              <a:buFont typeface="+mj-lt"/>
              <a:buAutoNum type="arabicPeriod"/>
            </a:pPr>
            <a:r>
              <a:rPr lang="en-US" dirty="0"/>
              <a:t>The volume occupied by </a:t>
            </a:r>
            <a:r>
              <a:rPr lang="en-US" b="1" dirty="0"/>
              <a:t>gas</a:t>
            </a:r>
            <a:r>
              <a:rPr lang="en-US" dirty="0"/>
              <a:t> molecules is negligibly small as compared to the volume occupied by the </a:t>
            </a:r>
            <a:r>
              <a:rPr lang="en-US" b="1" dirty="0"/>
              <a:t>gas</a:t>
            </a:r>
            <a:r>
              <a:rPr lang="en-US" dirty="0"/>
              <a:t>. </a:t>
            </a:r>
          </a:p>
          <a:p>
            <a:pPr marL="514350" indent="-514350">
              <a:buFont typeface="+mj-lt"/>
              <a:buAutoNum type="arabicPeriod"/>
            </a:pPr>
            <a:r>
              <a:rPr lang="en-US" dirty="0"/>
              <a:t>The forces of attraction between </a:t>
            </a:r>
            <a:r>
              <a:rPr lang="en-US" b="1" dirty="0"/>
              <a:t>gas</a:t>
            </a:r>
            <a:r>
              <a:rPr lang="en-US" dirty="0"/>
              <a:t> molecules are negligible.</a:t>
            </a:r>
          </a:p>
        </p:txBody>
      </p:sp>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Correction for Volume </a:t>
            </a:r>
            <a:br>
              <a:rPr lang="en-US" i="1" u="sng" dirty="0"/>
            </a:br>
            <a:r>
              <a:rPr lang="en-US" i="1" u="sng" dirty="0"/>
              <a:t>(Faulty assumption 1)</a:t>
            </a:r>
          </a:p>
        </p:txBody>
      </p:sp>
      <p:sp>
        <p:nvSpPr>
          <p:cNvPr id="3" name="Content Placeholder 2"/>
          <p:cNvSpPr>
            <a:spLocks noGrp="1"/>
          </p:cNvSpPr>
          <p:nvPr>
            <p:ph idx="1"/>
          </p:nvPr>
        </p:nvSpPr>
        <p:spPr/>
        <p:txBody>
          <a:bodyPr>
            <a:normAutofit fontScale="70000" lnSpcReduction="20000"/>
          </a:bodyPr>
          <a:lstStyle/>
          <a:p>
            <a:r>
              <a:rPr lang="en-US" dirty="0">
                <a:solidFill>
                  <a:srgbClr val="FF0000"/>
                </a:solidFill>
              </a:rPr>
              <a:t>The volume of a real gas is therefore larger than expected from the ideal gas equation at high pressures.</a:t>
            </a:r>
          </a:p>
          <a:p>
            <a:r>
              <a:rPr lang="en-US" dirty="0"/>
              <a:t>Van </a:t>
            </a:r>
            <a:r>
              <a:rPr lang="en-US" dirty="0" err="1"/>
              <a:t>der</a:t>
            </a:r>
            <a:r>
              <a:rPr lang="en-US" dirty="0"/>
              <a:t> Waals proposed that we correct for the fact that the volume of a real gas is too large at high pressures by </a:t>
            </a:r>
            <a:r>
              <a:rPr lang="en-US" i="1" dirty="0"/>
              <a:t>subtracting</a:t>
            </a:r>
            <a:r>
              <a:rPr lang="en-US" dirty="0"/>
              <a:t> a term from the volume of the real gas before we substitute it into the ideal gas equation. He therefore introduced a </a:t>
            </a:r>
            <a:r>
              <a:rPr lang="en-US" dirty="0">
                <a:solidFill>
                  <a:srgbClr val="FF0000"/>
                </a:solidFill>
              </a:rPr>
              <a:t>constant (</a:t>
            </a:r>
            <a:r>
              <a:rPr lang="en-US" i="1" dirty="0">
                <a:solidFill>
                  <a:srgbClr val="FF0000"/>
                </a:solidFill>
              </a:rPr>
              <a:t>b</a:t>
            </a:r>
            <a:r>
              <a:rPr lang="en-US" dirty="0">
                <a:solidFill>
                  <a:srgbClr val="FF0000"/>
                </a:solidFill>
              </a:rPr>
              <a:t>) into the ideal gas equation that was equal to the volume actually occupied by a mole of gas particles.</a:t>
            </a:r>
            <a:r>
              <a:rPr lang="en-US" dirty="0"/>
              <a:t> </a:t>
            </a:r>
          </a:p>
          <a:p>
            <a:r>
              <a:rPr lang="en-US" dirty="0"/>
              <a:t>Because the volume of the gas particles depends on the number of moles of gas in the container, the term that is subtracted from the real volume of the gas is equal to the number of moles of gas times </a:t>
            </a:r>
            <a:r>
              <a:rPr lang="en-US" i="1" dirty="0"/>
              <a:t>b</a:t>
            </a:r>
            <a:r>
              <a:rPr lang="en-US" dirty="0"/>
              <a:t>.</a:t>
            </a:r>
          </a:p>
          <a:p>
            <a:r>
              <a:rPr lang="en-US" sz="4400" b="1" i="1" dirty="0">
                <a:solidFill>
                  <a:srgbClr val="FF0000"/>
                </a:solidFill>
              </a:rPr>
              <a:t>P</a:t>
            </a:r>
            <a:r>
              <a:rPr lang="en-US" sz="4400" b="1" dirty="0">
                <a:solidFill>
                  <a:srgbClr val="FF0000"/>
                </a:solidFill>
              </a:rPr>
              <a:t>(</a:t>
            </a:r>
            <a:r>
              <a:rPr lang="en-US" sz="4400" b="1" i="1" dirty="0">
                <a:solidFill>
                  <a:srgbClr val="FF0000"/>
                </a:solidFill>
              </a:rPr>
              <a:t>V</a:t>
            </a:r>
            <a:r>
              <a:rPr lang="en-US" sz="4400" b="1" dirty="0">
                <a:solidFill>
                  <a:srgbClr val="FF0000"/>
                </a:solidFill>
              </a:rPr>
              <a:t> - </a:t>
            </a:r>
            <a:r>
              <a:rPr lang="en-US" sz="4400" b="1" i="1" dirty="0" err="1">
                <a:solidFill>
                  <a:srgbClr val="FF0000"/>
                </a:solidFill>
              </a:rPr>
              <a:t>nb</a:t>
            </a:r>
            <a:r>
              <a:rPr lang="en-US" sz="4400" b="1" dirty="0">
                <a:solidFill>
                  <a:srgbClr val="FF0000"/>
                </a:solidFill>
              </a:rPr>
              <a:t>) = </a:t>
            </a:r>
            <a:r>
              <a:rPr lang="en-US" sz="4400" b="1" i="1" dirty="0" err="1">
                <a:solidFill>
                  <a:srgbClr val="FF0000"/>
                </a:solidFill>
              </a:rPr>
              <a:t>nRT</a:t>
            </a:r>
            <a:endParaRPr lang="en-US" sz="4400" b="1" dirty="0">
              <a:solidFill>
                <a:srgbClr val="FF0000"/>
              </a:solidFill>
            </a:endParaRPr>
          </a:p>
          <a:p>
            <a:r>
              <a:rPr lang="en-US" dirty="0"/>
              <a:t>When the pressure is relatively small, and the volume is reasonably large, the </a:t>
            </a:r>
            <a:r>
              <a:rPr lang="en-US" i="1" dirty="0" err="1"/>
              <a:t>nb</a:t>
            </a:r>
            <a:r>
              <a:rPr lang="en-US" dirty="0"/>
              <a:t> term is too small to make any difference in the calculation. </a:t>
            </a:r>
          </a:p>
          <a:p>
            <a:r>
              <a:rPr lang="en-US" b="1" i="1" u="sng" dirty="0">
                <a:solidFill>
                  <a:srgbClr val="FF0000"/>
                </a:solidFill>
              </a:rPr>
              <a:t>But at high pressures, when the volume of the gas is small, the </a:t>
            </a:r>
            <a:r>
              <a:rPr lang="en-US" b="1" i="1" u="sng" dirty="0" err="1">
                <a:solidFill>
                  <a:srgbClr val="FF0000"/>
                </a:solidFill>
              </a:rPr>
              <a:t>nb</a:t>
            </a:r>
            <a:r>
              <a:rPr lang="en-US" b="1" i="1" u="sng" dirty="0">
                <a:solidFill>
                  <a:srgbClr val="FF0000"/>
                </a:solidFill>
              </a:rPr>
              <a:t> term corrects for the fact that the volume of a real gas is larger than expected from the ideal gas equation.</a:t>
            </a:r>
          </a:p>
          <a:p>
            <a:endParaRPr lang="en-US" dirty="0"/>
          </a:p>
        </p:txBody>
      </p:sp>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How to calculate the excluded volume or </a:t>
            </a:r>
            <a:r>
              <a:rPr lang="en-US" i="1" u="sng" dirty="0" err="1"/>
              <a:t>covolume</a:t>
            </a:r>
            <a:r>
              <a:rPr lang="en-US" i="1" u="sng" dirty="0"/>
              <a:t> “b”</a:t>
            </a:r>
          </a:p>
        </p:txBody>
      </p:sp>
      <p:sp>
        <p:nvSpPr>
          <p:cNvPr id="3" name="Content Placeholder 2"/>
          <p:cNvSpPr>
            <a:spLocks noGrp="1"/>
          </p:cNvSpPr>
          <p:nvPr>
            <p:ph idx="1"/>
          </p:nvPr>
        </p:nvSpPr>
        <p:spPr/>
        <p:txBody>
          <a:bodyPr>
            <a:normAutofit/>
          </a:bodyPr>
          <a:lstStyle/>
          <a:p>
            <a:r>
              <a:rPr lang="en-US" dirty="0"/>
              <a:t>The volume of a gas is the free space in the container in which molecules move about. Volume V of an ideal gas is the same as the volume of the container. The volume of a real gas is, therefore, ideal volume minus the volume occupied by the gas molecules themselves. If </a:t>
            </a:r>
            <a:r>
              <a:rPr lang="en-US" dirty="0" err="1"/>
              <a:t>V</a:t>
            </a:r>
            <a:r>
              <a:rPr lang="en-US" baseline="-25000" dirty="0" err="1"/>
              <a:t>m</a:t>
            </a:r>
            <a:r>
              <a:rPr lang="en-US" dirty="0"/>
              <a:t> is the volume of the single molecule then, the excluded volume which is termed as "b" is determined as follows.  (next slide)    </a:t>
            </a:r>
          </a:p>
          <a:p>
            <a:pPr>
              <a:buNone/>
            </a:pPr>
            <a:endParaRPr lang="en-US" dirty="0"/>
          </a:p>
          <a:p>
            <a:endParaRPr lang="en-US" dirty="0"/>
          </a:p>
        </p:txBody>
      </p:sp>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Calculation of excluded volume</a:t>
            </a:r>
          </a:p>
        </p:txBody>
      </p:sp>
      <p:sp>
        <p:nvSpPr>
          <p:cNvPr id="5" name="Text Placeholder 4"/>
          <p:cNvSpPr>
            <a:spLocks noGrp="1"/>
          </p:cNvSpPr>
          <p:nvPr>
            <p:ph type="body" idx="1"/>
          </p:nvPr>
        </p:nvSpPr>
        <p:spPr/>
        <p:txBody>
          <a:bodyPr/>
          <a:lstStyle/>
          <a:p>
            <a:endParaRPr lang="en-US"/>
          </a:p>
        </p:txBody>
      </p:sp>
      <p:sp>
        <p:nvSpPr>
          <p:cNvPr id="6" name="Text Placeholder 5"/>
          <p:cNvSpPr>
            <a:spLocks noGrp="1"/>
          </p:cNvSpPr>
          <p:nvPr>
            <p:ph type="body" sz="half" idx="3"/>
          </p:nvPr>
        </p:nvSpPr>
        <p:spPr/>
        <p:txBody>
          <a:bodyPr/>
          <a:lstStyle/>
          <a:p>
            <a:endParaRPr lang="en-US"/>
          </a:p>
        </p:txBody>
      </p:sp>
      <p:sp>
        <p:nvSpPr>
          <p:cNvPr id="3" name="Content Placeholder 2"/>
          <p:cNvSpPr>
            <a:spLocks noGrp="1"/>
          </p:cNvSpPr>
          <p:nvPr>
            <p:ph sz="quarter" idx="2"/>
          </p:nvPr>
        </p:nvSpPr>
        <p:spPr>
          <a:xfrm>
            <a:off x="381000" y="2286000"/>
            <a:ext cx="4040188" cy="3951288"/>
          </a:xfrm>
        </p:spPr>
        <p:txBody>
          <a:bodyPr>
            <a:normAutofit fontScale="40000" lnSpcReduction="20000"/>
          </a:bodyPr>
          <a:lstStyle/>
          <a:p>
            <a:r>
              <a:rPr lang="en-US" dirty="0"/>
              <a:t>Let us consider two colliding molecules with radius `r'. The space indicated by dotted sphere of radius 2r will not be available for other molecules to freely move about. (</a:t>
            </a:r>
            <a:r>
              <a:rPr lang="en-US" dirty="0" err="1"/>
              <a:t>i.e</a:t>
            </a:r>
            <a:r>
              <a:rPr lang="en-US" dirty="0"/>
              <a:t>) the dotted spherical volume is known as </a:t>
            </a:r>
            <a:r>
              <a:rPr lang="en-US" b="1" dirty="0"/>
              <a:t>excluded volume</a:t>
            </a:r>
            <a:r>
              <a:rPr lang="en-US" dirty="0"/>
              <a:t> per pair of the molecules.</a:t>
            </a:r>
          </a:p>
          <a:p>
            <a:r>
              <a:rPr lang="en-US" dirty="0"/>
              <a:t>Thus,</a:t>
            </a:r>
          </a:p>
          <a:p>
            <a:r>
              <a:rPr lang="en-US" dirty="0"/>
              <a:t>excluded volume for two molecules = 4/3 x pi (2r)</a:t>
            </a:r>
            <a:r>
              <a:rPr lang="en-US" baseline="30000" dirty="0"/>
              <a:t> 3</a:t>
            </a:r>
            <a:endParaRPr lang="en-US" dirty="0"/>
          </a:p>
          <a:p>
            <a:r>
              <a:rPr lang="en-US" dirty="0"/>
              <a:t>=8( 4/3 pi r</a:t>
            </a:r>
            <a:r>
              <a:rPr lang="en-US" baseline="30000" dirty="0"/>
              <a:t> 3 </a:t>
            </a:r>
            <a:r>
              <a:rPr lang="en-US" dirty="0"/>
              <a:t>)</a:t>
            </a:r>
          </a:p>
          <a:p>
            <a:endParaRPr lang="en-US" dirty="0"/>
          </a:p>
          <a:p>
            <a:r>
              <a:rPr lang="en-US" sz="3800" b="1" dirty="0">
                <a:solidFill>
                  <a:srgbClr val="FF0000"/>
                </a:solidFill>
              </a:rPr>
              <a:t>Excluded volume per molecule</a:t>
            </a:r>
          </a:p>
          <a:p>
            <a:r>
              <a:rPr lang="en-US" sz="3800" b="1" dirty="0">
                <a:solidFill>
                  <a:srgbClr val="FF0000"/>
                </a:solidFill>
              </a:rPr>
              <a:t>VC = 1/2 x 8 x 4/3 x pi r</a:t>
            </a:r>
            <a:r>
              <a:rPr lang="en-US" sz="3800" b="1" baseline="30000" dirty="0">
                <a:solidFill>
                  <a:srgbClr val="FF0000"/>
                </a:solidFill>
              </a:rPr>
              <a:t>3</a:t>
            </a:r>
            <a:r>
              <a:rPr lang="en-US" sz="3800" b="1" dirty="0">
                <a:solidFill>
                  <a:srgbClr val="FF0000"/>
                </a:solidFill>
              </a:rPr>
              <a:t>    =    4  x 4/3 x pi r</a:t>
            </a:r>
            <a:r>
              <a:rPr lang="en-US" sz="3800" b="1" baseline="30000" dirty="0">
                <a:solidFill>
                  <a:srgbClr val="FF0000"/>
                </a:solidFill>
              </a:rPr>
              <a:t>3</a:t>
            </a:r>
            <a:r>
              <a:rPr lang="en-US" sz="3800" b="1" dirty="0">
                <a:solidFill>
                  <a:srgbClr val="FF0000"/>
                </a:solidFill>
              </a:rPr>
              <a:t>   </a:t>
            </a:r>
            <a:r>
              <a:rPr lang="en-US" sz="3400" b="1" dirty="0">
                <a:solidFill>
                  <a:srgbClr val="FF0000"/>
                </a:solidFill>
              </a:rPr>
              <a:t>= 4 </a:t>
            </a:r>
            <a:r>
              <a:rPr lang="en-US" sz="3400" b="1" dirty="0" err="1">
                <a:solidFill>
                  <a:srgbClr val="FF0000"/>
                </a:solidFill>
              </a:rPr>
              <a:t>Vm</a:t>
            </a:r>
            <a:endParaRPr lang="en-US" sz="3400" b="1" dirty="0">
              <a:solidFill>
                <a:srgbClr val="FF0000"/>
              </a:solidFill>
            </a:endParaRPr>
          </a:p>
          <a:p>
            <a:r>
              <a:rPr lang="en-US" sz="3400" b="1" dirty="0">
                <a:solidFill>
                  <a:srgbClr val="FF0000"/>
                </a:solidFill>
              </a:rPr>
              <a:t>    </a:t>
            </a:r>
          </a:p>
          <a:p>
            <a:pPr>
              <a:buNone/>
            </a:pPr>
            <a:r>
              <a:rPr lang="en-US" dirty="0"/>
              <a:t>where </a:t>
            </a:r>
            <a:r>
              <a:rPr lang="en-US" dirty="0" err="1"/>
              <a:t>Vm</a:t>
            </a:r>
            <a:r>
              <a:rPr lang="en-US" dirty="0"/>
              <a:t> is the actual volume of a single molecule.</a:t>
            </a:r>
          </a:p>
          <a:p>
            <a:r>
              <a:rPr lang="en-US" dirty="0"/>
              <a:t> </a:t>
            </a:r>
          </a:p>
          <a:p>
            <a:r>
              <a:rPr lang="en-US" sz="3800" dirty="0"/>
              <a:t>The excluded volume for n molecules, 'b' = 4n </a:t>
            </a:r>
            <a:r>
              <a:rPr lang="en-US" sz="3800" dirty="0" err="1"/>
              <a:t>Vm</a:t>
            </a:r>
            <a:r>
              <a:rPr lang="en-US" sz="3800" dirty="0"/>
              <a:t>, where 4 </a:t>
            </a:r>
            <a:r>
              <a:rPr lang="en-US" sz="3800" dirty="0" err="1"/>
              <a:t>Vm</a:t>
            </a:r>
            <a:r>
              <a:rPr lang="en-US" sz="3800" dirty="0"/>
              <a:t> is the excluded volume of a molecule.</a:t>
            </a:r>
          </a:p>
          <a:p>
            <a:r>
              <a:rPr lang="en-US" sz="3800" dirty="0"/>
              <a:t>The corrected volume of the real gas is = (V-b) = free space for molecular movement.</a:t>
            </a:r>
          </a:p>
          <a:p>
            <a:endParaRPr lang="en-US" sz="3800" dirty="0"/>
          </a:p>
          <a:p>
            <a:r>
              <a:rPr lang="en-US" sz="3800" b="1" dirty="0">
                <a:solidFill>
                  <a:srgbClr val="FF0000"/>
                </a:solidFill>
              </a:rPr>
              <a:t>  b  is called </a:t>
            </a:r>
            <a:r>
              <a:rPr lang="en-US" sz="3800" b="1" dirty="0" err="1">
                <a:solidFill>
                  <a:srgbClr val="FF0000"/>
                </a:solidFill>
              </a:rPr>
              <a:t>VanderWaals</a:t>
            </a:r>
            <a:r>
              <a:rPr lang="en-US" sz="3800" b="1" dirty="0">
                <a:solidFill>
                  <a:srgbClr val="FF0000"/>
                </a:solidFill>
              </a:rPr>
              <a:t> </a:t>
            </a:r>
            <a:r>
              <a:rPr lang="en-US" sz="3800" b="1" dirty="0" err="1">
                <a:solidFill>
                  <a:srgbClr val="FF0000"/>
                </a:solidFill>
              </a:rPr>
              <a:t>constt</a:t>
            </a:r>
            <a:r>
              <a:rPr lang="en-US" sz="3800" b="1" dirty="0">
                <a:solidFill>
                  <a:srgbClr val="FF0000"/>
                </a:solidFill>
              </a:rPr>
              <a:t>.</a:t>
            </a:r>
          </a:p>
        </p:txBody>
      </p:sp>
      <p:pic>
        <p:nvPicPr>
          <p:cNvPr id="1027" name="Picture 3" descr="C:\Users\admin\Desktop\ev.png"/>
          <p:cNvPicPr>
            <a:picLocks noGrp="1" noChangeAspect="1" noChangeArrowheads="1"/>
          </p:cNvPicPr>
          <p:nvPr>
            <p:ph sz="quarter" idx="4"/>
          </p:nvPr>
        </p:nvPicPr>
        <p:blipFill>
          <a:blip r:embed="rId2"/>
          <a:stretch>
            <a:fillRect/>
          </a:stretch>
        </p:blipFill>
        <p:spPr bwMode="auto">
          <a:xfrm>
            <a:off x="5166971" y="3300947"/>
            <a:ext cx="2997883" cy="2273818"/>
          </a:xfrm>
          <a:prstGeom prst="rect">
            <a:avLst/>
          </a:prstGeom>
          <a:noFill/>
        </p:spPr>
      </p:pic>
      <p:sp>
        <p:nvSpPr>
          <p:cNvPr id="9" name="Footer Placeholder 8"/>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i="1" u="sng" dirty="0"/>
              <a:t>Correction for Pressure</a:t>
            </a:r>
            <a:br>
              <a:rPr lang="en-US" i="1" u="sng" dirty="0"/>
            </a:br>
            <a:r>
              <a:rPr lang="en-US" i="1" u="sng" dirty="0"/>
              <a:t>(Faulty assumption 2)</a:t>
            </a:r>
          </a:p>
        </p:txBody>
      </p:sp>
      <p:sp>
        <p:nvSpPr>
          <p:cNvPr id="3" name="Content Placeholder 2"/>
          <p:cNvSpPr>
            <a:spLocks noGrp="1"/>
          </p:cNvSpPr>
          <p:nvPr>
            <p:ph idx="1"/>
          </p:nvPr>
        </p:nvSpPr>
        <p:spPr/>
        <p:txBody>
          <a:bodyPr>
            <a:normAutofit fontScale="92500" lnSpcReduction="20000"/>
          </a:bodyPr>
          <a:lstStyle/>
          <a:p>
            <a:r>
              <a:rPr lang="en-US" dirty="0"/>
              <a:t>The assumption that there is no force of attraction between gas particles cannot be true. If it was, gases would never condense to form liquids. In reality, there is a small force of attraction between gas molecules that tends to hold the molecules together. This force of attraction has two consequences: (1) gases condense to form liquids at low temperatures and (2) the pressure of a real gas is sometimes smaller than expected for an ideal gas.</a:t>
            </a:r>
          </a:p>
          <a:p>
            <a:endParaRPr lang="en-US" dirty="0"/>
          </a:p>
          <a:p>
            <a:r>
              <a:rPr lang="en-US" dirty="0">
                <a:solidFill>
                  <a:srgbClr val="FF0000"/>
                </a:solidFill>
              </a:rPr>
              <a:t>To correct for the fact that the pressure of a real gas is smaller than expected from the ideal gas equation, van </a:t>
            </a:r>
            <a:r>
              <a:rPr lang="en-US" dirty="0" err="1">
                <a:solidFill>
                  <a:srgbClr val="FF0000"/>
                </a:solidFill>
              </a:rPr>
              <a:t>der</a:t>
            </a:r>
            <a:r>
              <a:rPr lang="en-US" dirty="0">
                <a:solidFill>
                  <a:srgbClr val="FF0000"/>
                </a:solidFill>
              </a:rPr>
              <a:t> Waals </a:t>
            </a:r>
            <a:r>
              <a:rPr lang="en-US" i="1" dirty="0">
                <a:solidFill>
                  <a:srgbClr val="FF0000"/>
                </a:solidFill>
              </a:rPr>
              <a:t>added</a:t>
            </a:r>
            <a:r>
              <a:rPr lang="en-US" dirty="0">
                <a:solidFill>
                  <a:srgbClr val="FF0000"/>
                </a:solidFill>
              </a:rPr>
              <a:t> a term to the pressure in this equation</a:t>
            </a:r>
            <a:r>
              <a:rPr lang="en-US" dirty="0"/>
              <a:t>. This term contained a second constant (</a:t>
            </a:r>
            <a:r>
              <a:rPr lang="en-US" i="1" dirty="0"/>
              <a:t>a</a:t>
            </a:r>
            <a:r>
              <a:rPr lang="en-US" dirty="0"/>
              <a:t>) and has the form:                        </a:t>
            </a:r>
            <a:r>
              <a:rPr lang="en-US" b="1" i="1" dirty="0">
                <a:solidFill>
                  <a:srgbClr val="FF0000"/>
                </a:solidFill>
              </a:rPr>
              <a:t>an</a:t>
            </a:r>
            <a:r>
              <a:rPr lang="en-US" b="1" baseline="30000" dirty="0">
                <a:solidFill>
                  <a:srgbClr val="FF0000"/>
                </a:solidFill>
              </a:rPr>
              <a:t>2</a:t>
            </a:r>
            <a:r>
              <a:rPr lang="en-US" b="1" dirty="0">
                <a:solidFill>
                  <a:srgbClr val="FF0000"/>
                </a:solidFill>
              </a:rPr>
              <a:t>/</a:t>
            </a:r>
            <a:r>
              <a:rPr lang="en-US" b="1" i="1" dirty="0">
                <a:solidFill>
                  <a:srgbClr val="FF0000"/>
                </a:solidFill>
              </a:rPr>
              <a:t>V</a:t>
            </a:r>
            <a:r>
              <a:rPr lang="en-US" b="1" baseline="30000" dirty="0">
                <a:solidFill>
                  <a:srgbClr val="FF0000"/>
                </a:solidFill>
              </a:rPr>
              <a:t>2</a:t>
            </a:r>
            <a:r>
              <a:rPr lang="en-US" b="1" dirty="0">
                <a:solidFill>
                  <a:srgbClr val="FF0000"/>
                </a:solidFill>
              </a:rPr>
              <a:t>.</a:t>
            </a:r>
          </a:p>
          <a:p>
            <a:endParaRPr lang="en-US" dirty="0"/>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How to calculate Pressure correction </a:t>
            </a:r>
          </a:p>
        </p:txBody>
      </p:sp>
      <p:sp>
        <p:nvSpPr>
          <p:cNvPr id="3" name="Content Placeholder 2"/>
          <p:cNvSpPr>
            <a:spLocks noGrp="1"/>
          </p:cNvSpPr>
          <p:nvPr>
            <p:ph idx="1"/>
          </p:nvPr>
        </p:nvSpPr>
        <p:spPr/>
        <p:txBody>
          <a:bodyPr>
            <a:normAutofit fontScale="85000" lnSpcReduction="20000"/>
          </a:bodyPr>
          <a:lstStyle/>
          <a:p>
            <a:r>
              <a:rPr lang="en-US" dirty="0"/>
              <a:t>Gaseous pressure is due to the force with which the molecules strike the walls of container.</a:t>
            </a:r>
          </a:p>
          <a:p>
            <a:r>
              <a:rPr lang="en-US" dirty="0"/>
              <a:t>A molecule striking the wall experiences backward drag and </a:t>
            </a:r>
            <a:r>
              <a:rPr lang="en-US" dirty="0" err="1"/>
              <a:t>and</a:t>
            </a:r>
            <a:r>
              <a:rPr lang="en-US" dirty="0"/>
              <a:t> strike with less </a:t>
            </a:r>
            <a:r>
              <a:rPr lang="en-US" dirty="0" err="1"/>
              <a:t>force.So</a:t>
            </a:r>
            <a:r>
              <a:rPr lang="en-US" dirty="0"/>
              <a:t> observed pressure is less than the </a:t>
            </a:r>
            <a:r>
              <a:rPr lang="en-US" dirty="0" err="1"/>
              <a:t>ideal.Hence</a:t>
            </a:r>
            <a:r>
              <a:rPr lang="en-US" dirty="0"/>
              <a:t> correction term is to be added to the observed pressure to make it equal to ideal</a:t>
            </a:r>
          </a:p>
          <a:p>
            <a:r>
              <a:rPr lang="en-US" dirty="0"/>
              <a:t>Pi = </a:t>
            </a:r>
            <a:r>
              <a:rPr lang="en-US" dirty="0" err="1"/>
              <a:t>P+p,where</a:t>
            </a:r>
            <a:r>
              <a:rPr lang="en-US" dirty="0"/>
              <a:t> p is the correction term and it depends on:</a:t>
            </a:r>
          </a:p>
          <a:p>
            <a:r>
              <a:rPr lang="en-US" dirty="0"/>
              <a:t>No of molecules per unit volume in the bulk of gas  (n/v)</a:t>
            </a:r>
          </a:p>
          <a:p>
            <a:r>
              <a:rPr lang="en-US" dirty="0"/>
              <a:t>No of molecules striking the wall per unit area at any given time. (n/v)</a:t>
            </a:r>
          </a:p>
          <a:p>
            <a:r>
              <a:rPr lang="en-US" dirty="0"/>
              <a:t>So correction term p= n/v× n/v     = a (n/v)</a:t>
            </a:r>
            <a:r>
              <a:rPr lang="en-US" baseline="30000" dirty="0"/>
              <a:t>2</a:t>
            </a:r>
          </a:p>
          <a:p>
            <a:r>
              <a:rPr lang="en-US" dirty="0"/>
              <a:t>Where a is a constant called </a:t>
            </a:r>
            <a:r>
              <a:rPr lang="en-US" dirty="0" err="1"/>
              <a:t>Vanderwaal</a:t>
            </a:r>
            <a:r>
              <a:rPr lang="en-US" dirty="0"/>
              <a:t> </a:t>
            </a:r>
            <a:r>
              <a:rPr lang="en-US" dirty="0" err="1"/>
              <a:t>constt</a:t>
            </a:r>
            <a:endParaRPr lang="en-US" dirty="0"/>
          </a:p>
          <a:p>
            <a:r>
              <a:rPr lang="en-US" dirty="0"/>
              <a:t>Hence   Pi   =   P +  an</a:t>
            </a:r>
            <a:r>
              <a:rPr lang="en-US" baseline="30000" dirty="0"/>
              <a:t>2</a:t>
            </a:r>
            <a:r>
              <a:rPr lang="en-US" dirty="0"/>
              <a:t>/v</a:t>
            </a:r>
            <a:r>
              <a:rPr lang="en-US" baseline="30000" dirty="0"/>
              <a:t>2</a:t>
            </a:r>
          </a:p>
        </p:txBody>
      </p:sp>
      <p:sp>
        <p:nvSpPr>
          <p:cNvPr id="4" name="Footer Placeholder 3"/>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err="1"/>
              <a:t>Vanderwaals</a:t>
            </a:r>
            <a:r>
              <a:rPr lang="en-US" i="1" u="sng" dirty="0"/>
              <a:t> Equation and </a:t>
            </a:r>
            <a:r>
              <a:rPr lang="en-US" i="1" u="sng" dirty="0" err="1"/>
              <a:t>Sinificance</a:t>
            </a:r>
            <a:r>
              <a:rPr lang="en-US" i="1" u="sng" dirty="0"/>
              <a:t> of  </a:t>
            </a:r>
            <a:r>
              <a:rPr lang="en-US" i="1" u="sng" dirty="0" err="1"/>
              <a:t>constts</a:t>
            </a:r>
            <a:r>
              <a:rPr lang="en-US" i="1" u="sng" dirty="0"/>
              <a:t> “a” and “b”</a:t>
            </a:r>
          </a:p>
        </p:txBody>
      </p:sp>
      <p:sp>
        <p:nvSpPr>
          <p:cNvPr id="5" name="Text Placeholder 4"/>
          <p:cNvSpPr>
            <a:spLocks noGrp="1"/>
          </p:cNvSpPr>
          <p:nvPr>
            <p:ph type="body" idx="1"/>
          </p:nvPr>
        </p:nvSpPr>
        <p:spPr/>
        <p:txBody>
          <a:bodyPr/>
          <a:lstStyle/>
          <a:p>
            <a:endParaRPr lang="en-US"/>
          </a:p>
        </p:txBody>
      </p:sp>
      <p:sp>
        <p:nvSpPr>
          <p:cNvPr id="6" name="Text Placeholder 5"/>
          <p:cNvSpPr>
            <a:spLocks noGrp="1"/>
          </p:cNvSpPr>
          <p:nvPr>
            <p:ph type="body" sz="half" idx="3"/>
          </p:nvPr>
        </p:nvSpPr>
        <p:spPr/>
        <p:txBody>
          <a:bodyPr/>
          <a:lstStyle/>
          <a:p>
            <a:endParaRPr lang="en-US"/>
          </a:p>
        </p:txBody>
      </p:sp>
      <p:pic>
        <p:nvPicPr>
          <p:cNvPr id="2051" name="Picture 3" descr="C:\Users\admin\Desktop\vander2.jpg"/>
          <p:cNvPicPr>
            <a:picLocks noGrp="1" noChangeAspect="1" noChangeArrowheads="1"/>
          </p:cNvPicPr>
          <p:nvPr>
            <p:ph sz="quarter" idx="2"/>
          </p:nvPr>
        </p:nvPicPr>
        <p:blipFill>
          <a:blip r:embed="rId2"/>
          <a:srcRect/>
          <a:stretch>
            <a:fillRect/>
          </a:stretch>
        </p:blipFill>
        <p:spPr bwMode="auto">
          <a:xfrm>
            <a:off x="0" y="2819400"/>
            <a:ext cx="4497388" cy="3276600"/>
          </a:xfrm>
          <a:prstGeom prst="rect">
            <a:avLst/>
          </a:prstGeom>
          <a:noFill/>
        </p:spPr>
      </p:pic>
      <p:sp>
        <p:nvSpPr>
          <p:cNvPr id="7" name="Content Placeholder 6"/>
          <p:cNvSpPr>
            <a:spLocks noGrp="1"/>
          </p:cNvSpPr>
          <p:nvPr>
            <p:ph sz="quarter" idx="4"/>
          </p:nvPr>
        </p:nvSpPr>
        <p:spPr/>
        <p:txBody>
          <a:bodyPr>
            <a:normAutofit/>
          </a:bodyPr>
          <a:lstStyle/>
          <a:p>
            <a:r>
              <a:rPr lang="en-US" b="1" dirty="0"/>
              <a:t>Physical significance of ‘a’ : </a:t>
            </a:r>
            <a:r>
              <a:rPr lang="en-US" dirty="0"/>
              <a:t>It measures the magnitude of intermolecular attractive forces between the particles.</a:t>
            </a:r>
          </a:p>
          <a:p>
            <a:r>
              <a:rPr lang="en-US" b="1" dirty="0"/>
              <a:t>Physical significance of ‘b’:  </a:t>
            </a:r>
            <a:r>
              <a:rPr lang="en-US" dirty="0"/>
              <a:t>It measures the volume excluded by a mole of </a:t>
            </a:r>
            <a:r>
              <a:rPr lang="en-US" dirty="0" err="1"/>
              <a:t>particles.Also</a:t>
            </a:r>
            <a:r>
              <a:rPr lang="en-US" dirty="0"/>
              <a:t> called </a:t>
            </a:r>
            <a:r>
              <a:rPr lang="en-US" dirty="0" err="1"/>
              <a:t>covolume</a:t>
            </a:r>
            <a:r>
              <a:rPr lang="en-US" dirty="0"/>
              <a:t> or excluded volume ,it measures the effective size of the molecules.</a:t>
            </a:r>
          </a:p>
          <a:p>
            <a:endParaRPr lang="en-US" dirty="0"/>
          </a:p>
        </p:txBody>
      </p:sp>
      <p:sp>
        <p:nvSpPr>
          <p:cNvPr id="9" name="Footer Placeholder 8"/>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i="1" u="sng" dirty="0"/>
              <a:t>Units of </a:t>
            </a:r>
            <a:r>
              <a:rPr lang="en-US" i="1" u="sng" dirty="0" err="1"/>
              <a:t>Vanderwaals</a:t>
            </a:r>
            <a:r>
              <a:rPr lang="en-US" i="1" u="sng" dirty="0"/>
              <a:t> </a:t>
            </a:r>
            <a:r>
              <a:rPr lang="en-US" i="1" u="sng" dirty="0" err="1"/>
              <a:t>constt</a:t>
            </a:r>
            <a:r>
              <a:rPr lang="en-US" i="1" u="sng" dirty="0"/>
              <a:t> </a:t>
            </a:r>
          </a:p>
        </p:txBody>
      </p:sp>
      <p:sp>
        <p:nvSpPr>
          <p:cNvPr id="4" name="Content Placeholder 3"/>
          <p:cNvSpPr>
            <a:spLocks noGrp="1"/>
          </p:cNvSpPr>
          <p:nvPr>
            <p:ph idx="1"/>
          </p:nvPr>
        </p:nvSpPr>
        <p:spPr/>
        <p:txBody>
          <a:bodyPr/>
          <a:lstStyle/>
          <a:p>
            <a:r>
              <a:rPr lang="en-US" dirty="0"/>
              <a:t>  Show that the  CGS unit of </a:t>
            </a:r>
            <a:r>
              <a:rPr lang="en-US" dirty="0" err="1"/>
              <a:t>vanderwaals</a:t>
            </a:r>
            <a:r>
              <a:rPr lang="en-US" dirty="0"/>
              <a:t> </a:t>
            </a:r>
            <a:r>
              <a:rPr lang="en-US" dirty="0" err="1"/>
              <a:t>constt</a:t>
            </a:r>
            <a:r>
              <a:rPr lang="en-US" dirty="0"/>
              <a:t> a is  </a:t>
            </a:r>
            <a:r>
              <a:rPr lang="en-US" dirty="0" err="1"/>
              <a:t>atm</a:t>
            </a:r>
            <a:r>
              <a:rPr lang="en-US" dirty="0"/>
              <a:t> lt</a:t>
            </a:r>
            <a:r>
              <a:rPr lang="en-US" baseline="30000" dirty="0"/>
              <a:t>2 </a:t>
            </a:r>
            <a:r>
              <a:rPr lang="en-US" dirty="0"/>
              <a:t>mol</a:t>
            </a:r>
            <a:r>
              <a:rPr lang="en-US" baseline="30000" dirty="0"/>
              <a:t>-2                                                     </a:t>
            </a:r>
          </a:p>
          <a:p>
            <a:endParaRPr lang="en-US" baseline="30000" dirty="0"/>
          </a:p>
          <a:p>
            <a:r>
              <a:rPr lang="en-US" baseline="30000" dirty="0"/>
              <a:t> </a:t>
            </a:r>
            <a:r>
              <a:rPr lang="en-US" dirty="0"/>
              <a:t> What are the SI units of </a:t>
            </a:r>
            <a:r>
              <a:rPr lang="en-US" dirty="0" err="1"/>
              <a:t>vanderwaals</a:t>
            </a:r>
            <a:r>
              <a:rPr lang="en-US" dirty="0"/>
              <a:t> </a:t>
            </a:r>
            <a:r>
              <a:rPr lang="en-US" dirty="0" err="1"/>
              <a:t>constt</a:t>
            </a:r>
            <a:r>
              <a:rPr lang="en-US" dirty="0"/>
              <a:t> a</a:t>
            </a:r>
            <a:r>
              <a:rPr lang="en-US" baseline="30000" dirty="0"/>
              <a:t>  </a:t>
            </a:r>
          </a:p>
          <a:p>
            <a:r>
              <a:rPr lang="en-US" baseline="30000" dirty="0"/>
              <a:t>  </a:t>
            </a:r>
            <a:r>
              <a:rPr lang="en-US" dirty="0"/>
              <a:t> SI unit of </a:t>
            </a:r>
            <a:r>
              <a:rPr lang="en-US" dirty="0" err="1"/>
              <a:t>Vanderwaals</a:t>
            </a:r>
            <a:r>
              <a:rPr lang="en-US" dirty="0"/>
              <a:t> </a:t>
            </a:r>
            <a:r>
              <a:rPr lang="en-US" dirty="0" err="1"/>
              <a:t>constt</a:t>
            </a:r>
            <a:r>
              <a:rPr lang="en-US" dirty="0"/>
              <a:t> b is………………..</a:t>
            </a:r>
          </a:p>
          <a:p>
            <a:r>
              <a:rPr lang="en-US" baseline="30000" dirty="0"/>
              <a:t>   </a:t>
            </a:r>
            <a:r>
              <a:rPr lang="en-US" dirty="0"/>
              <a:t>  Units of </a:t>
            </a:r>
            <a:r>
              <a:rPr lang="en-US" dirty="0" err="1"/>
              <a:t>vanderwaals</a:t>
            </a:r>
            <a:r>
              <a:rPr lang="en-US" dirty="0"/>
              <a:t> </a:t>
            </a:r>
            <a:r>
              <a:rPr lang="en-US" dirty="0" err="1"/>
              <a:t>constt</a:t>
            </a:r>
            <a:r>
              <a:rPr lang="en-US" dirty="0"/>
              <a:t> b  </a:t>
            </a:r>
            <a:r>
              <a:rPr lang="en-US" dirty="0" err="1"/>
              <a:t>lt</a:t>
            </a:r>
            <a:r>
              <a:rPr lang="en-US" dirty="0"/>
              <a:t>/mol are CGS UNITS(T/F)</a:t>
            </a:r>
            <a:r>
              <a:rPr lang="en-US" baseline="30000" dirty="0"/>
              <a:t>  </a:t>
            </a:r>
          </a:p>
          <a:p>
            <a:endParaRPr lang="en-US" baseline="30000" dirty="0"/>
          </a:p>
        </p:txBody>
      </p:sp>
      <p:sp>
        <p:nvSpPr>
          <p:cNvPr id="5" name="Footer Placeholder 4"/>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THANX</a:t>
            </a:r>
          </a:p>
        </p:txBody>
      </p:sp>
      <p:sp>
        <p:nvSpPr>
          <p:cNvPr id="6" name="Text Placeholder 5"/>
          <p:cNvSpPr>
            <a:spLocks noGrp="1"/>
          </p:cNvSpPr>
          <p:nvPr>
            <p:ph type="body" idx="2"/>
          </p:nvPr>
        </p:nvSpPr>
        <p:spPr>
          <a:xfrm>
            <a:off x="609600" y="1524000"/>
            <a:ext cx="3008313" cy="4691063"/>
          </a:xfrm>
        </p:spPr>
        <p:txBody>
          <a:bodyPr>
            <a:normAutofit fontScale="92500"/>
          </a:bodyPr>
          <a:lstStyle/>
          <a:p>
            <a:r>
              <a:rPr lang="en-US" sz="2400" dirty="0"/>
              <a:t>KINDLY STUDY  ABOUT COMPRESSIBILITY FACTOR FROM YOUR PREVIOUS CLASS BOOKS SO THAT YOU CAN BETTER UNDERSTAND THE NEXT LECTURE ON “</a:t>
            </a:r>
            <a:r>
              <a:rPr lang="en-US" sz="2400" b="1" i="1" u="sng" dirty="0" err="1">
                <a:solidFill>
                  <a:srgbClr val="FF0000"/>
                </a:solidFill>
              </a:rPr>
              <a:t>Behaviour</a:t>
            </a:r>
            <a:r>
              <a:rPr lang="en-US" sz="2400" b="1" i="1" u="sng" dirty="0">
                <a:solidFill>
                  <a:srgbClr val="FF0000"/>
                </a:solidFill>
              </a:rPr>
              <a:t> of real gases on the basis of VANDERWAALS EQUATION.”</a:t>
            </a:r>
          </a:p>
        </p:txBody>
      </p:sp>
      <p:pic>
        <p:nvPicPr>
          <p:cNvPr id="3074" name="Picture 2" descr="C:\Users\admin\Desktop\main-qimg-1cdd54d53fb2ef92a1a4aa50a4f902de.png"/>
          <p:cNvPicPr>
            <a:picLocks noGrp="1" noChangeAspect="1" noChangeArrowheads="1"/>
          </p:cNvPicPr>
          <p:nvPr>
            <p:ph sz="half" idx="1"/>
          </p:nvPr>
        </p:nvPicPr>
        <p:blipFill>
          <a:blip r:embed="rId2"/>
          <a:stretch>
            <a:fillRect/>
          </a:stretch>
        </p:blipFill>
        <p:spPr bwMode="auto">
          <a:xfrm>
            <a:off x="4191000" y="1295401"/>
            <a:ext cx="3733800" cy="3810000"/>
          </a:xfrm>
          <a:prstGeom prst="rect">
            <a:avLst/>
          </a:prstGeom>
          <a:noFill/>
        </p:spPr>
      </p:pic>
      <p:sp>
        <p:nvSpPr>
          <p:cNvPr id="8" name="Footer Placeholder 7"/>
          <p:cNvSpPr>
            <a:spLocks noGrp="1"/>
          </p:cNvSpPr>
          <p:nvPr>
            <p:ph type="ftr" sz="quarter" idx="11"/>
          </p:nvPr>
        </p:nvSpPr>
        <p:spPr/>
        <p:txBody>
          <a:bodyPr/>
          <a:lstStyle/>
          <a:p>
            <a:r>
              <a:rPr lang="en-US"/>
              <a:t>DEPARTMENT OF CHEMISTRY                                            SGGSJ GC PAONTA SAHIB</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379</TotalTime>
  <Words>1780</Words>
  <Application>Microsoft Office PowerPoint</Application>
  <PresentationFormat>On-screen Show (4:3)</PresentationFormat>
  <Paragraphs>123</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Bodoni MT Poster Compressed</vt:lpstr>
      <vt:lpstr>Calibri</vt:lpstr>
      <vt:lpstr>Constantia</vt:lpstr>
      <vt:lpstr>Wingdings 2</vt:lpstr>
      <vt:lpstr>Flow</vt:lpstr>
      <vt:lpstr>CHEM 102  SECTION A</vt:lpstr>
      <vt:lpstr>TOPIC TO BE STUDIED  As per syllabus</vt:lpstr>
      <vt:lpstr>Postulates of kinetic theory of gases</vt:lpstr>
      <vt:lpstr>Implications of Postulates of Kinetic theory of gases</vt:lpstr>
      <vt:lpstr> KINETIC GAS EQUATION FROM Postulates of Kinetic Theory of gases </vt:lpstr>
      <vt:lpstr>KINETIC GAS EQUATION</vt:lpstr>
      <vt:lpstr>DEVIATION FROM IDEAL BEHAVIOUR</vt:lpstr>
      <vt:lpstr>Correction for Volume  (Faulty assumption 1)</vt:lpstr>
      <vt:lpstr>How to calculate the excluded volume or covolume “b”</vt:lpstr>
      <vt:lpstr>Calculation of excluded volume</vt:lpstr>
      <vt:lpstr>Correction for Pressure (Faulty assumption 2)</vt:lpstr>
      <vt:lpstr>How to calculate Pressure correction </vt:lpstr>
      <vt:lpstr>Vanderwaals Equation and Sinificance of  constts “a” and “b”</vt:lpstr>
      <vt:lpstr> Units of Vanderwaals constt </vt:lpstr>
      <vt:lpstr>THANX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 102  SECTION A</dc:title>
  <dc:creator>admin</dc:creator>
  <cp:lastModifiedBy>amitajoshi1231@outlook.com</cp:lastModifiedBy>
  <cp:revision>26</cp:revision>
  <dcterms:created xsi:type="dcterms:W3CDTF">2020-11-07T15:26:10Z</dcterms:created>
  <dcterms:modified xsi:type="dcterms:W3CDTF">2022-07-17T08:54:49Z</dcterms:modified>
</cp:coreProperties>
</file>